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8"/>
  </p:handoutMasterIdLst>
  <p:sldIdLst>
    <p:sldId id="263" r:id="rId3"/>
    <p:sldId id="260" r:id="rId4"/>
    <p:sldId id="264"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5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C0AB13C-43B8-4BA6-B906-4815681B86B1}" type="datetimeFigureOut">
              <a:rPr lang="ar-SA" smtClean="0"/>
              <a:t>19/05/1442</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C0502BF4-CDD8-4211-BE9C-9E44C5005A63}" type="slidenum">
              <a:rPr lang="ar-SA" smtClean="0"/>
              <a:t>‹#›</a:t>
            </a:fld>
            <a:endParaRPr lang="ar-S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6289818-0F46-4E83-BE12-9E352B15ADE9}" type="datetimeFigureOut">
              <a:rPr lang="en-US" smtClean="0"/>
              <a:pPr/>
              <a:t>1/2/2021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6481F68-E808-42E1-B46B-A0FB993F27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206114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1442756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308981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274630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289818-0F46-4E83-BE12-9E352B15ADE9}" type="datetimeFigureOut">
              <a:rPr lang="en-US" smtClean="0"/>
              <a:pPr/>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349661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289818-0F46-4E83-BE12-9E352B15ADE9}" type="datetimeFigureOut">
              <a:rPr lang="en-US" smtClean="0"/>
              <a:pPr/>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3597564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6289818-0F46-4E83-BE12-9E352B15ADE9}" type="datetimeFigureOut">
              <a:rPr lang="en-US" smtClean="0"/>
              <a:pPr/>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25705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180089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289818-0F46-4E83-BE12-9E352B15ADE9}" type="datetimeFigureOut">
              <a:rPr lang="en-US" smtClean="0"/>
              <a:pPr/>
              <a:t>1/2/2021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6481F68-E808-42E1-B46B-A0FB993F27D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450357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135423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2483880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0059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3096378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289818-0F46-4E83-BE12-9E352B15ADE9}" type="datetimeFigureOut">
              <a:rPr lang="en-US" smtClean="0"/>
              <a:pPr/>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3979821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289818-0F46-4E83-BE12-9E352B15ADE9}" type="datetimeFigureOut">
              <a:rPr lang="en-US" smtClean="0"/>
              <a:pPr/>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4036085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4198228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extLst>
      <p:ext uri="{BB962C8B-B14F-4D97-AF65-F5344CB8AC3E}">
        <p14:creationId xmlns:p14="http://schemas.microsoft.com/office/powerpoint/2010/main" val="322188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6289818-0F46-4E83-BE12-9E352B15ADE9}" type="datetimeFigureOut">
              <a:rPr lang="en-US" smtClean="0"/>
              <a:pPr/>
              <a:t>1/2/2021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6481F68-E808-42E1-B46B-A0FB993F27D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6289818-0F46-4E83-BE12-9E352B15ADE9}" type="datetimeFigureOut">
              <a:rPr lang="en-US" smtClean="0"/>
              <a:pPr/>
              <a:t>1/2/2021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6481F68-E808-42E1-B46B-A0FB993F27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6289818-0F46-4E83-BE12-9E352B15ADE9}" type="datetimeFigureOut">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6481F68-E808-42E1-B46B-A0FB993F27D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289818-0F46-4E83-BE12-9E352B15ADE9}" type="datetimeFigureOut">
              <a:rPr lang="en-US" smtClean="0"/>
              <a:pPr/>
              <a:t>1/2/2021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81F68-E808-42E1-B46B-A0FB993F2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289818-0F46-4E83-BE12-9E352B15ADE9}" type="datetimeFigureOut">
              <a:rPr lang="en-US" smtClean="0"/>
              <a:pPr/>
              <a:t>1/2/2021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289818-0F46-4E83-BE12-9E352B15ADE9}" type="datetimeFigureOut">
              <a:rPr lang="en-US" smtClean="0"/>
              <a:pPr/>
              <a:t>1/2/2021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81F68-E808-42E1-B46B-A0FB993F2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6289818-0F46-4E83-BE12-9E352B15ADE9}" type="datetimeFigureOut">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6481F68-E808-42E1-B46B-A0FB993F27D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6289818-0F46-4E83-BE12-9E352B15ADE9}" type="datetimeFigureOut">
              <a:rPr lang="en-US" smtClean="0"/>
              <a:pPr/>
              <a:t>1/2/2021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6481F68-E808-42E1-B46B-A0FB993F27D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86289818-0F46-4E83-BE12-9E352B15ADE9}" type="datetimeFigureOut">
              <a:rPr lang="en-US" smtClean="0"/>
              <a:pPr/>
              <a:t>1/2/2021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6481F68-E808-42E1-B46B-A0FB993F27DD}" type="slidenum">
              <a:rPr lang="en-US" smtClean="0"/>
              <a:pPr/>
              <a:t>‹#›</a:t>
            </a:fld>
            <a:endParaRPr lang="en-US"/>
          </a:p>
        </p:txBody>
      </p:sp>
    </p:spTree>
    <p:extLst>
      <p:ext uri="{BB962C8B-B14F-4D97-AF65-F5344CB8AC3E}">
        <p14:creationId xmlns:p14="http://schemas.microsoft.com/office/powerpoint/2010/main" val="1806631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05168" y="1935237"/>
            <a:ext cx="8636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01663" y="948427"/>
            <a:ext cx="3756862" cy="715581"/>
          </a:xfrm>
          <a:prstGeom prst="rect">
            <a:avLst/>
          </a:prstGeom>
        </p:spPr>
        <p:txBody>
          <a:bodyPr wrap="none">
            <a:spAutoFit/>
          </a:bodyPr>
          <a:lstStyle/>
          <a:p>
            <a:pPr algn="ctr"/>
            <a:endParaRPr lang="en-US" sz="1350" dirty="0"/>
          </a:p>
          <a:p>
            <a:pPr algn="ctr"/>
            <a:r>
              <a:rPr lang="en-US" sz="2700" dirty="0"/>
              <a:t> </a:t>
            </a:r>
            <a:r>
              <a:rPr lang="en-US" sz="2700" b="1" dirty="0"/>
              <a:t>Medical Biology – Year 1</a:t>
            </a:r>
          </a:p>
        </p:txBody>
      </p:sp>
      <p:sp>
        <p:nvSpPr>
          <p:cNvPr id="3" name="Rectangle 2"/>
          <p:cNvSpPr/>
          <p:nvPr/>
        </p:nvSpPr>
        <p:spPr>
          <a:xfrm>
            <a:off x="4480094" y="3958324"/>
            <a:ext cx="3572085" cy="1200329"/>
          </a:xfrm>
          <a:prstGeom prst="rect">
            <a:avLst/>
          </a:prstGeom>
        </p:spPr>
        <p:txBody>
          <a:bodyPr wrap="square">
            <a:spAutoFit/>
          </a:bodyPr>
          <a:lstStyle/>
          <a:p>
            <a:pPr algn="ctr">
              <a:defRPr/>
            </a:pPr>
            <a:r>
              <a:rPr lang="en-GB" dirty="0"/>
              <a:t>By </a:t>
            </a:r>
            <a:r>
              <a:rPr lang="en-GB" b="1" dirty="0"/>
              <a:t>Lecturer: </a:t>
            </a:r>
            <a:r>
              <a:rPr lang="en-GB" b="1" dirty="0" err="1"/>
              <a:t>Dr.</a:t>
            </a:r>
            <a:r>
              <a:rPr lang="en-GB" b="1" dirty="0"/>
              <a:t> Hanaa Ali Hussein</a:t>
            </a:r>
          </a:p>
          <a:p>
            <a:pPr algn="ctr">
              <a:defRPr/>
            </a:pPr>
            <a:r>
              <a:rPr lang="en-GB" dirty="0"/>
              <a:t>Department: Basic Sciences</a:t>
            </a:r>
          </a:p>
          <a:p>
            <a:pPr algn="ctr">
              <a:defRPr/>
            </a:pPr>
            <a:r>
              <a:rPr lang="en-GB" dirty="0"/>
              <a:t>College of Dentistry</a:t>
            </a:r>
          </a:p>
          <a:p>
            <a:pPr algn="ctr">
              <a:defRPr/>
            </a:pPr>
            <a:r>
              <a:rPr lang="en-GB" dirty="0"/>
              <a:t>University of </a:t>
            </a:r>
            <a:r>
              <a:rPr lang="en-GB" dirty="0" err="1"/>
              <a:t>Basrah</a:t>
            </a:r>
            <a:endParaRPr lang="en-GB"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8" y="857250"/>
            <a:ext cx="1260760" cy="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664DB9F-59BB-47A5-8080-662EED16E9E1}"/>
              </a:ext>
            </a:extLst>
          </p:cNvPr>
          <p:cNvSpPr/>
          <p:nvPr/>
        </p:nvSpPr>
        <p:spPr>
          <a:xfrm>
            <a:off x="3756418" y="2306827"/>
            <a:ext cx="5452692" cy="821700"/>
          </a:xfrm>
          <a:prstGeom prst="rect">
            <a:avLst/>
          </a:prstGeom>
        </p:spPr>
        <p:txBody>
          <a:bodyPr wrap="square">
            <a:spAutoFit/>
          </a:bodyPr>
          <a:lstStyle/>
          <a:p>
            <a:pPr algn="ctr">
              <a:lnSpc>
                <a:spcPct val="150000"/>
              </a:lnSpc>
            </a:pPr>
            <a:r>
              <a:rPr lang="en-US" sz="3600" b="1" dirty="0" smtClean="0"/>
              <a:t>Lab </a:t>
            </a:r>
            <a:r>
              <a:rPr lang="en-US" sz="3600" b="1" dirty="0" smtClean="0"/>
              <a:t>3: Wet mount slide</a:t>
            </a:r>
            <a:endParaRPr lang="en-US" sz="3600" b="1" dirty="0"/>
          </a:p>
        </p:txBody>
      </p:sp>
      <p:grpSp>
        <p:nvGrpSpPr>
          <p:cNvPr id="17" name="Group 16">
            <a:extLst>
              <a:ext uri="{FF2B5EF4-FFF2-40B4-BE49-F238E27FC236}">
                <a16:creationId xmlns:a16="http://schemas.microsoft.com/office/drawing/2014/main" id="{EF240524-FD1C-4D7A-81C5-EC549C440BAE}"/>
              </a:ext>
            </a:extLst>
          </p:cNvPr>
          <p:cNvGrpSpPr/>
          <p:nvPr/>
        </p:nvGrpSpPr>
        <p:grpSpPr>
          <a:xfrm>
            <a:off x="139147" y="5661291"/>
            <a:ext cx="8725454" cy="300082"/>
            <a:chOff x="185529" y="6405382"/>
            <a:chExt cx="11633938" cy="400108"/>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400108"/>
            </a:xfrm>
            <a:prstGeom prst="rect">
              <a:avLst/>
            </a:prstGeom>
          </p:spPr>
          <p:txBody>
            <a:bodyPr wrap="square">
              <a:spAutoFit/>
            </a:bodyPr>
            <a:lstStyle/>
            <a:p>
              <a:pPr>
                <a:defRPr/>
              </a:pPr>
              <a:r>
                <a:rPr lang="en-GB" sz="1350" dirty="0"/>
                <a:t>University of </a:t>
              </a:r>
              <a:r>
                <a:rPr lang="en-GB" sz="1350" dirty="0" err="1"/>
                <a:t>Basrah</a:t>
              </a:r>
              <a:r>
                <a:rPr lang="en-GB" sz="1350" dirty="0"/>
                <a:t> – College of Dentistry– Basic Sciences</a:t>
              </a:r>
            </a:p>
          </p:txBody>
        </p:sp>
      </p:grpSp>
      <p:pic>
        <p:nvPicPr>
          <p:cNvPr id="13" name="Picture 8" descr="Cell Biology | CK-12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67" y="2125639"/>
            <a:ext cx="3697132" cy="3450723"/>
          </a:xfrm>
          <a:prstGeom prst="rect">
            <a:avLst/>
          </a:prstGeom>
          <a:noFill/>
          <a:extLst>
            <a:ext uri="{909E8E84-426E-40DD-AFC4-6F175D3DCCD1}">
              <a14:hiddenFill xmlns:a14="http://schemas.microsoft.com/office/drawing/2010/main">
                <a:solidFill>
                  <a:srgbClr val="FFFFFF"/>
                </a:solidFill>
              </a14:hiddenFill>
            </a:ext>
          </a:extLst>
        </p:spPr>
      </p:pic>
      <p:pic>
        <p:nvPicPr>
          <p:cNvPr id="14" name="صورة 5"/>
          <p:cNvPicPr/>
          <p:nvPr/>
        </p:nvPicPr>
        <p:blipFill>
          <a:blip r:embed="rId4" cstate="print">
            <a:extLst>
              <a:ext uri="{28A0092B-C50C-407E-A947-70E740481C1C}">
                <a14:useLocalDpi xmlns:a14="http://schemas.microsoft.com/office/drawing/2010/main" val="0"/>
              </a:ext>
            </a:extLst>
          </a:blip>
          <a:stretch>
            <a:fillRect/>
          </a:stretch>
        </p:blipFill>
        <p:spPr>
          <a:xfrm>
            <a:off x="7215388" y="857251"/>
            <a:ext cx="1767626" cy="993063"/>
          </a:xfrm>
          <a:prstGeom prst="rect">
            <a:avLst/>
          </a:prstGeom>
        </p:spPr>
      </p:pic>
    </p:spTree>
    <p:extLst>
      <p:ext uri="{BB962C8B-B14F-4D97-AF65-F5344CB8AC3E}">
        <p14:creationId xmlns:p14="http://schemas.microsoft.com/office/powerpoint/2010/main" val="3940710247"/>
      </p:ext>
    </p:extLst>
  </p:cSld>
  <p:clrMapOvr>
    <a:masterClrMapping/>
  </p:clrMapOvr>
  <mc:AlternateContent xmlns:mc="http://schemas.openxmlformats.org/markup-compatibility/2006" xmlns:p14="http://schemas.microsoft.com/office/powerpoint/2010/main">
    <mc:Choice Requires="p14">
      <p:transition spd="slow" p14:dur="2000" advTm="62355"/>
    </mc:Choice>
    <mc:Fallback xmlns="">
      <p:transition spd="slow" advTm="6235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14422"/>
            <a:ext cx="8229600" cy="4806866"/>
          </a:xfrm>
        </p:spPr>
        <p:txBody>
          <a:bodyPr>
            <a:normAutofit/>
          </a:bodyPr>
          <a:lstStyle/>
          <a:p>
            <a:pPr algn="l"/>
            <a:r>
              <a:rPr lang="en-US" sz="2400" b="1" u="sng" dirty="0" smtClean="0">
                <a:solidFill>
                  <a:srgbClr val="FF0000"/>
                </a:solidFill>
                <a:latin typeface="Times New Roman" pitchFamily="18" charset="0"/>
                <a:cs typeface="Times New Roman" pitchFamily="18" charset="0"/>
              </a:rPr>
              <a:t>M</a:t>
            </a:r>
            <a:r>
              <a:rPr lang="en-US" sz="2400" b="1" u="sng" cap="none" dirty="0" smtClean="0">
                <a:solidFill>
                  <a:srgbClr val="FF0000"/>
                </a:solidFill>
                <a:latin typeface="Times New Roman" pitchFamily="18" charset="0"/>
                <a:cs typeface="Times New Roman" pitchFamily="18" charset="0"/>
              </a:rPr>
              <a:t>aterials</a:t>
            </a:r>
            <a:r>
              <a:rPr 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a:t>
            </a:r>
            <a:r>
              <a:rPr lang="en-US" sz="2200" b="1" dirty="0" smtClean="0">
                <a:latin typeface="Times New Roman" pitchFamily="18" charset="0"/>
                <a:cs typeface="Times New Roman" pitchFamily="18" charset="0"/>
              </a:rPr>
              <a:t>c</a:t>
            </a:r>
            <a:r>
              <a:rPr lang="en-US" sz="2200" b="1" cap="none" dirty="0" smtClean="0">
                <a:latin typeface="Times New Roman" pitchFamily="18" charset="0"/>
                <a:cs typeface="Times New Roman" pitchFamily="18" charset="0"/>
              </a:rPr>
              <a:t>lean slide     </a:t>
            </a:r>
            <a:r>
              <a:rPr lang="ar-IQ" sz="2200" b="1" dirty="0" smtClean="0">
                <a:latin typeface="Times New Roman" pitchFamily="18" charset="0"/>
                <a:cs typeface="Times New Roman" pitchFamily="18" charset="0"/>
              </a:rPr>
              <a:t/>
            </a:r>
            <a:br>
              <a:rPr lang="ar-IQ"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2- </a:t>
            </a:r>
            <a:r>
              <a:rPr lang="en-US" sz="2200" b="1" dirty="0" smtClean="0">
                <a:latin typeface="Times New Roman" pitchFamily="18" charset="0"/>
                <a:cs typeface="Times New Roman" pitchFamily="18" charset="0"/>
              </a:rPr>
              <a:t>c</a:t>
            </a:r>
            <a:r>
              <a:rPr lang="en-US" sz="2200" b="1" cap="none" dirty="0" smtClean="0">
                <a:latin typeface="Times New Roman" pitchFamily="18" charset="0"/>
                <a:cs typeface="Times New Roman" pitchFamily="18" charset="0"/>
              </a:rPr>
              <a:t>over</a:t>
            </a:r>
            <a:r>
              <a:rPr lang="ar-IQ" sz="2200" b="1" cap="none" dirty="0" smtClean="0">
                <a:latin typeface="Times New Roman" pitchFamily="18" charset="0"/>
                <a:cs typeface="Times New Roman" pitchFamily="18" charset="0"/>
              </a:rPr>
              <a:t> </a:t>
            </a:r>
            <a:r>
              <a:rPr lang="en-US" sz="2200" b="1" cap="none" dirty="0" smtClean="0">
                <a:latin typeface="Times New Roman" pitchFamily="18" charset="0"/>
                <a:cs typeface="Times New Roman" pitchFamily="18" charset="0"/>
              </a:rPr>
              <a:t>slip</a:t>
            </a:r>
            <a:r>
              <a:rPr lang="ar-IQ" sz="2200" b="1" dirty="0" smtClean="0">
                <a:latin typeface="Times New Roman" pitchFamily="18" charset="0"/>
                <a:cs typeface="Times New Roman" pitchFamily="18" charset="0"/>
              </a:rPr>
              <a:t/>
            </a:r>
            <a:br>
              <a:rPr lang="ar-IQ"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3- </a:t>
            </a:r>
            <a:r>
              <a:rPr lang="en-US" sz="2200" b="1" dirty="0" smtClean="0">
                <a:latin typeface="Times New Roman" pitchFamily="18" charset="0"/>
                <a:cs typeface="Times New Roman" pitchFamily="18" charset="0"/>
              </a:rPr>
              <a:t>s</a:t>
            </a:r>
            <a:r>
              <a:rPr lang="en-US" sz="2200" b="1" cap="none" dirty="0" smtClean="0">
                <a:latin typeface="Times New Roman" pitchFamily="18" charset="0"/>
                <a:cs typeface="Times New Roman" pitchFamily="18" charset="0"/>
              </a:rPr>
              <a:t>ticker</a:t>
            </a:r>
            <a:r>
              <a:rPr lang="en-US" sz="2200" b="1" dirty="0" smtClean="0">
                <a:latin typeface="Times New Roman" pitchFamily="18" charset="0"/>
                <a:cs typeface="Times New Roman" pitchFamily="18" charset="0"/>
              </a:rPr>
              <a:t> </a:t>
            </a:r>
            <a:r>
              <a:rPr lang="ar-IQ" sz="2200" b="1" dirty="0" smtClean="0">
                <a:latin typeface="Times New Roman" pitchFamily="18" charset="0"/>
                <a:cs typeface="Times New Roman" pitchFamily="18" charset="0"/>
              </a:rPr>
              <a:t/>
            </a:r>
            <a:br>
              <a:rPr lang="ar-IQ"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4- </a:t>
            </a:r>
            <a:r>
              <a:rPr lang="en-US" sz="2200" b="1" dirty="0" smtClean="0">
                <a:latin typeface="Times New Roman" pitchFamily="18" charset="0"/>
                <a:cs typeface="Times New Roman" pitchFamily="18" charset="0"/>
              </a:rPr>
              <a:t>m</a:t>
            </a:r>
            <a:r>
              <a:rPr lang="en-US" sz="2200" b="1" cap="none" dirty="0" smtClean="0">
                <a:latin typeface="Times New Roman" pitchFamily="18" charset="0"/>
                <a:cs typeface="Times New Roman" pitchFamily="18" charset="0"/>
              </a:rPr>
              <a:t>ethylene blue stain</a:t>
            </a:r>
            <a:r>
              <a:rPr lang="ar-IQ" sz="2200" b="1" dirty="0" smtClean="0">
                <a:latin typeface="Times New Roman" pitchFamily="18" charset="0"/>
                <a:cs typeface="Times New Roman" pitchFamily="18" charset="0"/>
              </a:rPr>
              <a:t/>
            </a:r>
            <a:br>
              <a:rPr lang="ar-IQ"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5- </a:t>
            </a:r>
            <a:r>
              <a:rPr lang="en-US" sz="2200" b="1" dirty="0" smtClean="0">
                <a:latin typeface="Times New Roman" pitchFamily="18" charset="0"/>
                <a:cs typeface="Times New Roman" pitchFamily="18" charset="0"/>
              </a:rPr>
              <a:t>D</a:t>
            </a:r>
            <a:r>
              <a:rPr lang="en-US" sz="2200" b="1" cap="none" dirty="0" smtClean="0">
                <a:latin typeface="Times New Roman" pitchFamily="18" charset="0"/>
                <a:cs typeface="Times New Roman" pitchFamily="18" charset="0"/>
              </a:rPr>
              <a:t>istilled water</a:t>
            </a:r>
            <a:r>
              <a:rPr lang="ar-IQ" sz="2200" b="1" dirty="0" smtClean="0">
                <a:latin typeface="Times New Roman" pitchFamily="18" charset="0"/>
                <a:cs typeface="Times New Roman" pitchFamily="18" charset="0"/>
              </a:rPr>
              <a:t/>
            </a:r>
            <a:br>
              <a:rPr lang="ar-IQ"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6- </a:t>
            </a:r>
            <a:r>
              <a:rPr lang="en-US" sz="2200" b="1" dirty="0" smtClean="0">
                <a:latin typeface="Times New Roman" pitchFamily="18" charset="0"/>
                <a:cs typeface="Times New Roman" pitchFamily="18" charset="0"/>
              </a:rPr>
              <a:t>R</a:t>
            </a:r>
            <a:r>
              <a:rPr lang="en-US" sz="2200" b="1" cap="none" dirty="0" smtClean="0">
                <a:latin typeface="Times New Roman" pitchFamily="18" charset="0"/>
                <a:cs typeface="Times New Roman" pitchFamily="18" charset="0"/>
              </a:rPr>
              <a:t>ack</a:t>
            </a:r>
            <a:r>
              <a:rPr lang="en-US" sz="2200" b="1" dirty="0" smtClean="0">
                <a:latin typeface="Times New Roman" pitchFamily="18" charset="0"/>
                <a:cs typeface="Times New Roman" pitchFamily="18" charset="0"/>
              </a:rPr>
              <a:t>  </a:t>
            </a:r>
            <a:r>
              <a:rPr lang="ar-IQ" sz="2200" b="1" dirty="0" smtClean="0">
                <a:latin typeface="Times New Roman" pitchFamily="18" charset="0"/>
                <a:cs typeface="Times New Roman" pitchFamily="18" charset="0"/>
              </a:rPr>
              <a:t/>
            </a:r>
            <a:br>
              <a:rPr lang="ar-IQ"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7- </a:t>
            </a:r>
            <a:r>
              <a:rPr lang="en-US" sz="2200" b="1" dirty="0" smtClean="0">
                <a:latin typeface="Times New Roman" pitchFamily="18" charset="0"/>
                <a:cs typeface="Times New Roman" pitchFamily="18" charset="0"/>
              </a:rPr>
              <a:t>M</a:t>
            </a:r>
            <a:r>
              <a:rPr lang="en-US" sz="2200" b="1" cap="none" dirty="0" smtClean="0">
                <a:latin typeface="Times New Roman" pitchFamily="18" charset="0"/>
                <a:cs typeface="Times New Roman" pitchFamily="18" charset="0"/>
              </a:rPr>
              <a:t>icroscope</a:t>
            </a:r>
            <a:endParaRPr lang="en-US" sz="2200" b="1" dirty="0">
              <a:latin typeface="Times New Roman" pitchFamily="18" charset="0"/>
              <a:cs typeface="Times New Roman" pitchFamily="18" charset="0"/>
            </a:endParaRPr>
          </a:p>
        </p:txBody>
      </p:sp>
      <p:sp>
        <p:nvSpPr>
          <p:cNvPr id="3" name="Flowchart: Punched Tape 2"/>
          <p:cNvSpPr/>
          <p:nvPr/>
        </p:nvSpPr>
        <p:spPr>
          <a:xfrm>
            <a:off x="2000232" y="142852"/>
            <a:ext cx="5357850" cy="928694"/>
          </a:xfrm>
          <a:prstGeom prst="flowChartPunched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cs typeface="+mj-cs"/>
            </a:endParaRPr>
          </a:p>
          <a:p>
            <a:pPr algn="ctr"/>
            <a:r>
              <a:rPr lang="en-US" sz="3200" b="1" dirty="0" smtClean="0">
                <a:solidFill>
                  <a:schemeClr val="tx1"/>
                </a:solidFill>
                <a:latin typeface="Times New Roman" pitchFamily="18" charset="0"/>
                <a:cs typeface="+mj-cs"/>
              </a:rPr>
              <a:t>Preparing a wet mount slide</a:t>
            </a:r>
            <a:r>
              <a:rPr lang="ar-IQ" sz="3200" b="1" dirty="0" smtClean="0">
                <a:solidFill>
                  <a:schemeClr val="tx1"/>
                </a:solidFill>
                <a:latin typeface="Times New Roman" pitchFamily="18" charset="0"/>
                <a:cs typeface="+mj-cs"/>
              </a:rPr>
              <a:t/>
            </a:r>
            <a:br>
              <a:rPr lang="ar-IQ" sz="3200" b="1" dirty="0" smtClean="0">
                <a:solidFill>
                  <a:schemeClr val="tx1"/>
                </a:solidFill>
                <a:latin typeface="Times New Roman" pitchFamily="18" charset="0"/>
                <a:cs typeface="+mj-cs"/>
              </a:rPr>
            </a:br>
            <a:endParaRPr lang="en-US" sz="3200" dirty="0">
              <a:solidFill>
                <a:schemeClr val="tx1"/>
              </a:solidFill>
              <a:latin typeface="Times New Roman" pitchFamily="18" charset="0"/>
              <a:cs typeface="+mj-cs"/>
            </a:endParaRPr>
          </a:p>
        </p:txBody>
      </p:sp>
      <p:cxnSp>
        <p:nvCxnSpPr>
          <p:cNvPr id="4" name="Straight Connector 3"/>
          <p:cNvCxnSpPr/>
          <p:nvPr/>
        </p:nvCxnSpPr>
        <p:spPr>
          <a:xfrm flipH="1" flipV="1">
            <a:off x="304801" y="6226789"/>
            <a:ext cx="8686799" cy="1783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5630FFC-AE15-4532-8B6D-FB47964DF21D}"/>
              </a:ext>
            </a:extLst>
          </p:cNvPr>
          <p:cNvSpPr/>
          <p:nvPr/>
        </p:nvSpPr>
        <p:spPr>
          <a:xfrm>
            <a:off x="304799" y="6293371"/>
            <a:ext cx="5715001" cy="369332"/>
          </a:xfrm>
          <a:prstGeom prst="rect">
            <a:avLst/>
          </a:prstGeom>
        </p:spPr>
        <p:txBody>
          <a:bodyPr wrap="square">
            <a:spAutoFit/>
          </a:bodyPr>
          <a:lstStyle/>
          <a:p>
            <a:pPr>
              <a:defRPr/>
            </a:pPr>
            <a:r>
              <a:rPr lang="en-GB" dirty="0"/>
              <a:t>University of </a:t>
            </a:r>
            <a:r>
              <a:rPr lang="en-GB" dirty="0" err="1"/>
              <a:t>Basrah</a:t>
            </a:r>
            <a:r>
              <a:rPr lang="en-GB" dirty="0"/>
              <a:t> – College of Dentistry– Basic Sciences</a:t>
            </a:r>
          </a:p>
        </p:txBody>
      </p:sp>
      <p:sp>
        <p:nvSpPr>
          <p:cNvPr id="6" name="Rectangle 5">
            <a:extLst>
              <a:ext uri="{FF2B5EF4-FFF2-40B4-BE49-F238E27FC236}">
                <a16:creationId xmlns:a16="http://schemas.microsoft.com/office/drawing/2014/main" id="{6E0DCB15-13AD-4BE1-A7D3-5D96B79C870C}"/>
              </a:ext>
            </a:extLst>
          </p:cNvPr>
          <p:cNvSpPr/>
          <p:nvPr/>
        </p:nvSpPr>
        <p:spPr>
          <a:xfrm>
            <a:off x="6930474" y="6246100"/>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892951"/>
            <a:ext cx="2341494" cy="615095"/>
          </a:xfrm>
        </p:spPr>
        <p:txBody>
          <a:bodyPr>
            <a:noAutofit/>
          </a:bodyPr>
          <a:lstStyle/>
          <a:p>
            <a:pPr lvl="0" algn="l"/>
            <a:r>
              <a:rPr lang="en-US" b="1" u="sng" dirty="0" smtClean="0">
                <a:solidFill>
                  <a:srgbClr val="FF0000"/>
                </a:solidFill>
                <a:latin typeface="Times New Roman" pitchFamily="18" charset="0"/>
                <a:cs typeface="Times New Roman" pitchFamily="18" charset="0"/>
              </a:rPr>
              <a:t/>
            </a:r>
            <a:br>
              <a:rPr lang="en-US" b="1" u="sng" dirty="0" smtClean="0">
                <a:solidFill>
                  <a:srgbClr val="FF0000"/>
                </a:solidFill>
                <a:latin typeface="Times New Roman" pitchFamily="18" charset="0"/>
                <a:cs typeface="Times New Roman" pitchFamily="18" charset="0"/>
              </a:rPr>
            </a:br>
            <a:r>
              <a:rPr lang="en-US" b="1" u="sng" dirty="0" smtClean="0">
                <a:solidFill>
                  <a:srgbClr val="FF0000"/>
                </a:solidFill>
                <a:latin typeface="Times New Roman" pitchFamily="18" charset="0"/>
                <a:cs typeface="Times New Roman" pitchFamily="18" charset="0"/>
              </a:rPr>
              <a:t/>
            </a:r>
            <a:br>
              <a:rPr lang="en-US" b="1" u="sng" dirty="0" smtClean="0">
                <a:solidFill>
                  <a:srgbClr val="FF0000"/>
                </a:solidFill>
                <a:latin typeface="Times New Roman" pitchFamily="18" charset="0"/>
                <a:cs typeface="Times New Roman" pitchFamily="18" charset="0"/>
              </a:rPr>
            </a:br>
            <a:r>
              <a:rPr lang="en-US" b="1" u="sng" dirty="0" smtClean="0">
                <a:solidFill>
                  <a:srgbClr val="FF0000"/>
                </a:solidFill>
                <a:latin typeface="Times New Roman" pitchFamily="18" charset="0"/>
                <a:cs typeface="Times New Roman" pitchFamily="18" charset="0"/>
              </a:rPr>
              <a:t/>
            </a:r>
            <a:br>
              <a:rPr lang="en-US" b="1" u="sng" dirty="0" smtClean="0">
                <a:solidFill>
                  <a:srgbClr val="FF0000"/>
                </a:solidFill>
                <a:latin typeface="Times New Roman" pitchFamily="18" charset="0"/>
                <a:cs typeface="Times New Roman" pitchFamily="18" charset="0"/>
              </a:rPr>
            </a:br>
            <a:r>
              <a:rPr lang="en-US" b="1" u="sng" dirty="0" smtClean="0">
                <a:solidFill>
                  <a:srgbClr val="FF0000"/>
                </a:solidFill>
                <a:latin typeface="Times New Roman" pitchFamily="18" charset="0"/>
                <a:cs typeface="Times New Roman" pitchFamily="18" charset="0"/>
              </a:rPr>
              <a:t>M</a:t>
            </a:r>
            <a:r>
              <a:rPr lang="en-US" b="1" u="sng" cap="none" dirty="0" smtClean="0">
                <a:solidFill>
                  <a:srgbClr val="FF0000"/>
                </a:solidFill>
                <a:latin typeface="Times New Roman" pitchFamily="18" charset="0"/>
                <a:cs typeface="Times New Roman" pitchFamily="18" charset="0"/>
              </a:rPr>
              <a:t>ethod</a:t>
            </a:r>
            <a:r>
              <a:rPr lang="en-US" b="1" u="sng" dirty="0" smtClean="0">
                <a:solidFill>
                  <a:srgbClr val="FF0000"/>
                </a:solidFill>
                <a:latin typeface="Times New Roman" pitchFamily="18" charset="0"/>
                <a:cs typeface="Times New Roman" pitchFamily="18" charset="0"/>
              </a:rPr>
              <a:t>:-</a:t>
            </a:r>
            <a:r>
              <a:rPr lang="en-US" b="1" u="sng" dirty="0" smtClean="0">
                <a:solidFill>
                  <a:srgbClr val="FF0000"/>
                </a:solidFill>
                <a:latin typeface="Times New Roman" pitchFamily="18" charset="0"/>
                <a:cs typeface="Times New Roman" pitchFamily="18" charset="0"/>
              </a:rPr>
              <a:t/>
            </a:r>
            <a:br>
              <a:rPr lang="en-US" b="1" u="sng" dirty="0" smtClean="0">
                <a:solidFill>
                  <a:srgbClr val="FF0000"/>
                </a:solidFill>
                <a:latin typeface="Times New Roman" pitchFamily="18" charset="0"/>
                <a:cs typeface="Times New Roman" pitchFamily="18" charset="0"/>
              </a:rPr>
            </a:b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Flowchart: Punched Tape 2"/>
          <p:cNvSpPr/>
          <p:nvPr/>
        </p:nvSpPr>
        <p:spPr>
          <a:xfrm>
            <a:off x="2051720" y="-35743"/>
            <a:ext cx="5357850" cy="928694"/>
          </a:xfrm>
          <a:prstGeom prst="flowChartPunched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cs typeface="+mj-cs"/>
            </a:endParaRPr>
          </a:p>
          <a:p>
            <a:pPr algn="ctr"/>
            <a:r>
              <a:rPr lang="en-US" sz="3200" b="1" dirty="0" smtClean="0">
                <a:solidFill>
                  <a:schemeClr val="tx1"/>
                </a:solidFill>
                <a:latin typeface="Times New Roman" pitchFamily="18" charset="0"/>
                <a:cs typeface="Times New Roman" pitchFamily="18" charset="0"/>
              </a:rPr>
              <a:t>Preparing a wet mount slide</a:t>
            </a:r>
            <a:r>
              <a:rPr lang="ar-IQ" sz="3200" b="1" dirty="0" smtClean="0">
                <a:solidFill>
                  <a:schemeClr val="tx1"/>
                </a:solidFill>
                <a:latin typeface="Times New Roman" pitchFamily="18" charset="0"/>
                <a:cs typeface="Times New Roman" pitchFamily="18" charset="0"/>
              </a:rPr>
              <a:t/>
            </a:r>
            <a:br>
              <a:rPr lang="ar-IQ" sz="3200" b="1" dirty="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3076" name="Picture 4" descr="http://www.biologydiscussion.com/wp-content/uploads/2014/01/clip_image00421.jpg"/>
          <p:cNvPicPr>
            <a:picLocks noChangeAspect="1" noChangeArrowheads="1"/>
          </p:cNvPicPr>
          <p:nvPr/>
        </p:nvPicPr>
        <p:blipFill rotWithShape="1">
          <a:blip r:embed="rId2"/>
          <a:srcRect r="56869" b="22335"/>
          <a:stretch/>
        </p:blipFill>
        <p:spPr bwMode="auto">
          <a:xfrm>
            <a:off x="0" y="1556792"/>
            <a:ext cx="4342052" cy="2592288"/>
          </a:xfrm>
          <a:prstGeom prst="rect">
            <a:avLst/>
          </a:prstGeom>
          <a:noFill/>
        </p:spPr>
      </p:pic>
      <p:cxnSp>
        <p:nvCxnSpPr>
          <p:cNvPr id="6" name="Straight Connector 5"/>
          <p:cNvCxnSpPr/>
          <p:nvPr/>
        </p:nvCxnSpPr>
        <p:spPr>
          <a:xfrm flipH="1" flipV="1">
            <a:off x="304801" y="6436431"/>
            <a:ext cx="8686799" cy="1783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5630FFC-AE15-4532-8B6D-FB47964DF21D}"/>
              </a:ext>
            </a:extLst>
          </p:cNvPr>
          <p:cNvSpPr/>
          <p:nvPr/>
        </p:nvSpPr>
        <p:spPr>
          <a:xfrm>
            <a:off x="304799" y="6503013"/>
            <a:ext cx="5715001" cy="369332"/>
          </a:xfrm>
          <a:prstGeom prst="rect">
            <a:avLst/>
          </a:prstGeom>
        </p:spPr>
        <p:txBody>
          <a:bodyPr wrap="square">
            <a:spAutoFit/>
          </a:bodyPr>
          <a:lstStyle/>
          <a:p>
            <a:pPr>
              <a:defRPr/>
            </a:pPr>
            <a:r>
              <a:rPr lang="en-GB" dirty="0"/>
              <a:t>University of </a:t>
            </a:r>
            <a:r>
              <a:rPr lang="en-GB" dirty="0" err="1"/>
              <a:t>Basrah</a:t>
            </a:r>
            <a:r>
              <a:rPr lang="en-GB" dirty="0"/>
              <a:t> – College of Dentistry– Basic Sciences</a:t>
            </a:r>
          </a:p>
        </p:txBody>
      </p:sp>
      <p:sp>
        <p:nvSpPr>
          <p:cNvPr id="8" name="Rectangle 7">
            <a:extLst>
              <a:ext uri="{FF2B5EF4-FFF2-40B4-BE49-F238E27FC236}">
                <a16:creationId xmlns:a16="http://schemas.microsoft.com/office/drawing/2014/main" id="{6E0DCB15-13AD-4BE1-A7D3-5D96B79C870C}"/>
              </a:ext>
            </a:extLst>
          </p:cNvPr>
          <p:cNvSpPr/>
          <p:nvPr/>
        </p:nvSpPr>
        <p:spPr>
          <a:xfrm>
            <a:off x="6930474" y="6455742"/>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4" name="Rectangle 3"/>
          <p:cNvSpPr/>
          <p:nvPr/>
        </p:nvSpPr>
        <p:spPr>
          <a:xfrm>
            <a:off x="0" y="4336135"/>
            <a:ext cx="4342052" cy="2123658"/>
          </a:xfrm>
          <a:prstGeom prst="rect">
            <a:avLst/>
          </a:prstGeom>
        </p:spPr>
        <p:txBody>
          <a:bodyPr wrap="square">
            <a:spAutoFit/>
          </a:bodyPr>
          <a:lstStyle/>
          <a:p>
            <a:pPr algn="just"/>
            <a:r>
              <a:rPr lang="en-US" sz="2200" b="1" dirty="0">
                <a:latin typeface="Times New Roman" pitchFamily="18" charset="0"/>
                <a:cs typeface="Times New Roman" pitchFamily="18" charset="0"/>
              </a:rPr>
              <a:t>1- Take a piece of tissue from the epithelium of the cheek or pallet by using sterilized sticker</a:t>
            </a:r>
            <a:r>
              <a:rPr lang="en-US" sz="2200" b="1" dirty="0" smtClean="0">
                <a:latin typeface="Times New Roman" pitchFamily="18" charset="0"/>
                <a:cs typeface="Times New Roman" pitchFamily="18" charset="0"/>
              </a:rPr>
              <a:t>.</a:t>
            </a:r>
          </a:p>
          <a:p>
            <a:pPr algn="just"/>
            <a:endParaRPr lang="en-US" sz="2200" b="1" dirty="0" smtClean="0">
              <a:latin typeface="Times New Roman" pitchFamily="18" charset="0"/>
              <a:cs typeface="Times New Roman" pitchFamily="18" charset="0"/>
            </a:endParaRPr>
          </a:p>
          <a:p>
            <a:pPr algn="just"/>
            <a:r>
              <a:rPr lang="en-US" sz="2200" b="1" dirty="0">
                <a:latin typeface="Times New Roman" pitchFamily="18" charset="0"/>
                <a:cs typeface="Times New Roman" pitchFamily="18" charset="0"/>
              </a:rPr>
              <a:t>2- Swab the scrubbed tissue on empty slide .</a:t>
            </a:r>
            <a:endParaRPr lang="en-US" sz="2200" dirty="0"/>
          </a:p>
        </p:txBody>
      </p:sp>
      <p:sp>
        <p:nvSpPr>
          <p:cNvPr id="5" name="Rectangle 4"/>
          <p:cNvSpPr/>
          <p:nvPr/>
        </p:nvSpPr>
        <p:spPr>
          <a:xfrm>
            <a:off x="4499992" y="4287389"/>
            <a:ext cx="4716482" cy="1785104"/>
          </a:xfrm>
          <a:prstGeom prst="rect">
            <a:avLst/>
          </a:prstGeom>
        </p:spPr>
        <p:txBody>
          <a:bodyPr wrap="square">
            <a:spAutoFit/>
          </a:bodyPr>
          <a:lstStyle/>
          <a:p>
            <a:pPr algn="just"/>
            <a:r>
              <a:rPr lang="en-US" sz="2200" b="1" dirty="0">
                <a:latin typeface="Times New Roman" pitchFamily="18" charset="0"/>
                <a:cs typeface="Times New Roman" pitchFamily="18" charset="0"/>
              </a:rPr>
              <a:t>3- Put one drop of </a:t>
            </a:r>
            <a:r>
              <a:rPr lang="en-US" sz="2200" b="1" dirty="0" err="1">
                <a:latin typeface="Times New Roman" pitchFamily="18" charset="0"/>
                <a:cs typeface="Times New Roman" pitchFamily="18" charset="0"/>
              </a:rPr>
              <a:t>methyline</a:t>
            </a:r>
            <a:r>
              <a:rPr lang="en-US" sz="2200" b="1" dirty="0">
                <a:latin typeface="Times New Roman" pitchFamily="18" charset="0"/>
                <a:cs typeface="Times New Roman" pitchFamily="18" charset="0"/>
              </a:rPr>
              <a:t> blue  or crystal violet  on the slide where you have spread the cells and wait for 3 </a:t>
            </a:r>
            <a:r>
              <a:rPr lang="en-US" sz="2200" b="1" dirty="0" smtClean="0">
                <a:latin typeface="Times New Roman" pitchFamily="18" charset="0"/>
                <a:cs typeface="Times New Roman" pitchFamily="18" charset="0"/>
              </a:rPr>
              <a:t>minutes.</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endParaRPr lang="en-US" sz="2200" dirty="0"/>
          </a:p>
        </p:txBody>
      </p:sp>
      <p:pic>
        <p:nvPicPr>
          <p:cNvPr id="1030" name="Picture 6" descr="Wet Mount Slide How to Video TNOTES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35633" t="46537" r="15345" b="12513"/>
          <a:stretch/>
        </p:blipFill>
        <p:spPr bwMode="auto">
          <a:xfrm>
            <a:off x="4499992" y="1348102"/>
            <a:ext cx="4644008" cy="28083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99992" y="2708920"/>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3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35" y="4408737"/>
            <a:ext cx="2981397" cy="892471"/>
          </a:xfrm>
        </p:spPr>
        <p:txBody>
          <a:bodyPr>
            <a:noAutofit/>
          </a:bodyPr>
          <a:lstStyle/>
          <a:p>
            <a:pPr lvl="0"/>
            <a:r>
              <a:rPr lang="en-US" sz="2000" b="1" u="sng" dirty="0" smtClean="0">
                <a:solidFill>
                  <a:srgbClr val="FF0000"/>
                </a:solidFill>
                <a:latin typeface="Times New Roman" pitchFamily="18" charset="0"/>
                <a:cs typeface="Times New Roman" pitchFamily="18" charset="0"/>
              </a:rPr>
              <a:t/>
            </a:r>
            <a:br>
              <a:rPr lang="en-US" sz="2000" b="1" u="sng" dirty="0" smtClean="0">
                <a:solidFill>
                  <a:srgbClr val="FF0000"/>
                </a:solidFill>
                <a:latin typeface="Times New Roman" pitchFamily="18" charset="0"/>
                <a:cs typeface="Times New Roman" pitchFamily="18" charset="0"/>
              </a:rPr>
            </a:br>
            <a:r>
              <a:rPr lang="en-US" sz="2000" b="1" u="sng" dirty="0" smtClean="0">
                <a:solidFill>
                  <a:srgbClr val="FF0000"/>
                </a:solidFill>
                <a:latin typeface="Times New Roman" pitchFamily="18" charset="0"/>
                <a:cs typeface="Times New Roman" pitchFamily="18" charset="0"/>
              </a:rPr>
              <a:t/>
            </a:r>
            <a:br>
              <a:rPr lang="en-US" sz="2000" b="1" u="sng" dirty="0" smtClean="0">
                <a:solidFill>
                  <a:srgbClr val="FF0000"/>
                </a:solidFill>
                <a:latin typeface="Times New Roman" pitchFamily="18" charset="0"/>
                <a:cs typeface="Times New Roman" pitchFamily="18" charset="0"/>
              </a:rPr>
            </a:br>
            <a:r>
              <a:rPr lang="en-US" sz="2000" b="1" cap="none" dirty="0" smtClean="0">
                <a:latin typeface="Times New Roman" pitchFamily="18" charset="0"/>
                <a:cs typeface="Times New Roman" pitchFamily="18" charset="0"/>
              </a:rPr>
              <a:t/>
            </a:r>
            <a:br>
              <a:rPr lang="en-US" sz="2000" b="1" cap="none" dirty="0" smtClean="0">
                <a:latin typeface="Times New Roman" pitchFamily="18" charset="0"/>
                <a:cs typeface="Times New Roman" pitchFamily="18" charset="0"/>
              </a:rPr>
            </a:br>
            <a:r>
              <a:rPr lang="en-US" sz="2000" b="1" cap="none" dirty="0" smtClean="0">
                <a:latin typeface="Times New Roman" pitchFamily="18" charset="0"/>
                <a:cs typeface="Times New Roman" pitchFamily="18" charset="0"/>
              </a:rPr>
              <a:t>4- Wash up the stain using a distilled water.</a:t>
            </a:r>
            <a:br>
              <a:rPr lang="en-US" sz="2000" b="1" cap="none"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dirty="0">
              <a:latin typeface="Times New Roman" pitchFamily="18" charset="0"/>
              <a:cs typeface="Times New Roman" pitchFamily="18" charset="0"/>
            </a:endParaRPr>
          </a:p>
        </p:txBody>
      </p:sp>
      <p:sp>
        <p:nvSpPr>
          <p:cNvPr id="3" name="Flowchart: Punched Tape 2"/>
          <p:cNvSpPr/>
          <p:nvPr/>
        </p:nvSpPr>
        <p:spPr>
          <a:xfrm>
            <a:off x="2051720" y="-35743"/>
            <a:ext cx="5357850" cy="928694"/>
          </a:xfrm>
          <a:prstGeom prst="flowChartPunched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cs typeface="+mj-cs"/>
            </a:endParaRPr>
          </a:p>
          <a:p>
            <a:pPr algn="ctr"/>
            <a:r>
              <a:rPr lang="en-US" sz="3200" b="1" dirty="0" smtClean="0">
                <a:solidFill>
                  <a:schemeClr val="tx1"/>
                </a:solidFill>
                <a:latin typeface="Times New Roman" pitchFamily="18" charset="0"/>
                <a:cs typeface="Times New Roman" pitchFamily="18" charset="0"/>
              </a:rPr>
              <a:t>Preparing a wet mount slide</a:t>
            </a:r>
            <a:r>
              <a:rPr lang="ar-IQ" sz="3200" b="1" dirty="0" smtClean="0">
                <a:solidFill>
                  <a:schemeClr val="tx1"/>
                </a:solidFill>
                <a:latin typeface="Times New Roman" pitchFamily="18" charset="0"/>
                <a:cs typeface="Times New Roman" pitchFamily="18" charset="0"/>
              </a:rPr>
              <a:t/>
            </a:r>
            <a:br>
              <a:rPr lang="ar-IQ" sz="3200" b="1" dirty="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cxnSp>
        <p:nvCxnSpPr>
          <p:cNvPr id="6" name="Straight Connector 5"/>
          <p:cNvCxnSpPr/>
          <p:nvPr/>
        </p:nvCxnSpPr>
        <p:spPr>
          <a:xfrm flipH="1" flipV="1">
            <a:off x="304801" y="6436431"/>
            <a:ext cx="8686799" cy="1783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5630FFC-AE15-4532-8B6D-FB47964DF21D}"/>
              </a:ext>
            </a:extLst>
          </p:cNvPr>
          <p:cNvSpPr/>
          <p:nvPr/>
        </p:nvSpPr>
        <p:spPr>
          <a:xfrm>
            <a:off x="304799" y="6503013"/>
            <a:ext cx="5715001" cy="369332"/>
          </a:xfrm>
          <a:prstGeom prst="rect">
            <a:avLst/>
          </a:prstGeom>
        </p:spPr>
        <p:txBody>
          <a:bodyPr wrap="square">
            <a:spAutoFit/>
          </a:bodyPr>
          <a:lstStyle/>
          <a:p>
            <a:pPr>
              <a:defRPr/>
            </a:pPr>
            <a:r>
              <a:rPr lang="en-GB" dirty="0"/>
              <a:t>University of </a:t>
            </a:r>
            <a:r>
              <a:rPr lang="en-GB" dirty="0" err="1"/>
              <a:t>Basrah</a:t>
            </a:r>
            <a:r>
              <a:rPr lang="en-GB" dirty="0"/>
              <a:t> – College of Dentistry– Basic Sciences</a:t>
            </a:r>
          </a:p>
        </p:txBody>
      </p:sp>
      <p:sp>
        <p:nvSpPr>
          <p:cNvPr id="8" name="Rectangle 7">
            <a:extLst>
              <a:ext uri="{FF2B5EF4-FFF2-40B4-BE49-F238E27FC236}">
                <a16:creationId xmlns:a16="http://schemas.microsoft.com/office/drawing/2014/main" id="{6E0DCB15-13AD-4BE1-A7D3-5D96B79C870C}"/>
              </a:ext>
            </a:extLst>
          </p:cNvPr>
          <p:cNvSpPr/>
          <p:nvPr/>
        </p:nvSpPr>
        <p:spPr>
          <a:xfrm>
            <a:off x="6930474" y="6455742"/>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pic>
        <p:nvPicPr>
          <p:cNvPr id="2050" name="Picture 2" descr="Premium Photo | Mounting slide by cover glass, staining slide pap smear for  cytology, labora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046088"/>
            <a:ext cx="3002682" cy="32972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03849" y="4408737"/>
            <a:ext cx="2920702" cy="1754326"/>
          </a:xfrm>
          <a:prstGeom prst="rect">
            <a:avLst/>
          </a:prstGeom>
        </p:spPr>
        <p:txBody>
          <a:bodyPr wrap="square">
            <a:spAutoFit/>
          </a:bodyPr>
          <a:lstStyle/>
          <a:p>
            <a:pPr algn="ctr"/>
            <a:r>
              <a:rPr lang="en-US" b="1" dirty="0">
                <a:latin typeface="Times New Roman" pitchFamily="18" charset="0"/>
                <a:cs typeface="Times New Roman" pitchFamily="18" charset="0"/>
              </a:rPr>
              <a:t>5- Slowly lower the upper edge of the cover slip onto the specimen, the excess water should be absorbed with </a:t>
            </a:r>
            <a:r>
              <a:rPr lang="en-US" b="1" dirty="0" smtClean="0">
                <a:latin typeface="Times New Roman" pitchFamily="18" charset="0"/>
                <a:cs typeface="Times New Roman" pitchFamily="18" charset="0"/>
              </a:rPr>
              <a:t>paper.</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p>
        </p:txBody>
      </p:sp>
      <p:pic>
        <p:nvPicPr>
          <p:cNvPr id="2052" name="Picture 4" descr="Health Science Academy [licensed for non-commercial use only] / Microscopic  Observation of Cells"/>
          <p:cNvPicPr>
            <a:picLocks noChangeAspect="1" noChangeArrowheads="1"/>
          </p:cNvPicPr>
          <p:nvPr/>
        </p:nvPicPr>
        <p:blipFill rotWithShape="1">
          <a:blip r:embed="rId3">
            <a:extLst>
              <a:ext uri="{28A0092B-C50C-407E-A947-70E740481C1C}">
                <a14:useLocalDpi xmlns:a14="http://schemas.microsoft.com/office/drawing/2010/main" val="0"/>
              </a:ext>
            </a:extLst>
          </a:blip>
          <a:srcRect l="6223" t="28694" r="2855"/>
          <a:stretch/>
        </p:blipFill>
        <p:spPr bwMode="auto">
          <a:xfrm>
            <a:off x="3203848" y="1046088"/>
            <a:ext cx="2920703" cy="32972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124551" y="4388681"/>
            <a:ext cx="2966691" cy="646331"/>
          </a:xfrm>
          <a:prstGeom prst="rect">
            <a:avLst/>
          </a:prstGeom>
        </p:spPr>
        <p:txBody>
          <a:bodyPr wrap="square">
            <a:spAutoFit/>
          </a:bodyPr>
          <a:lstStyle/>
          <a:p>
            <a:pPr algn="ctr"/>
            <a:r>
              <a:rPr lang="en-US" b="1" dirty="0" smtClean="0">
                <a:latin typeface="Times New Roman" pitchFamily="18" charset="0"/>
                <a:cs typeface="Times New Roman" pitchFamily="18" charset="0"/>
              </a:rPr>
              <a:t>6- Examine under light microscope</a:t>
            </a:r>
            <a:endParaRPr lang="en-US" dirty="0"/>
          </a:p>
        </p:txBody>
      </p:sp>
      <p:pic>
        <p:nvPicPr>
          <p:cNvPr id="2054" name="Picture 6" descr="Cheek Epithelial Cells: How to Prepare a Wet Mount Microscope Slide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l="9842" t="9587" r="8652" b="14814"/>
          <a:stretch/>
        </p:blipFill>
        <p:spPr bwMode="auto">
          <a:xfrm>
            <a:off x="6185420" y="1046088"/>
            <a:ext cx="2827785" cy="3293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60958" y="1291247"/>
            <a:ext cx="648072" cy="400110"/>
          </a:xfrm>
          <a:prstGeom prst="rect">
            <a:avLst/>
          </a:prstGeom>
          <a:noFill/>
        </p:spPr>
        <p:txBody>
          <a:bodyPr wrap="square" rtlCol="0">
            <a:spAutoFit/>
          </a:bodyPr>
          <a:lstStyle/>
          <a:p>
            <a:r>
              <a:rPr lang="en-US" sz="2000" b="1" dirty="0" smtClean="0"/>
              <a:t>Cell</a:t>
            </a:r>
            <a:endParaRPr lang="en-US" sz="2000" b="1" dirty="0"/>
          </a:p>
        </p:txBody>
      </p:sp>
      <p:cxnSp>
        <p:nvCxnSpPr>
          <p:cNvPr id="11" name="Straight Arrow Connector 10"/>
          <p:cNvCxnSpPr/>
          <p:nvPr/>
        </p:nvCxnSpPr>
        <p:spPr>
          <a:xfrm flipV="1">
            <a:off x="7471610" y="1161411"/>
            <a:ext cx="978854" cy="14360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7877101" y="712555"/>
            <a:ext cx="1348391" cy="400110"/>
          </a:xfrm>
          <a:prstGeom prst="rect">
            <a:avLst/>
          </a:prstGeom>
          <a:noFill/>
        </p:spPr>
        <p:txBody>
          <a:bodyPr wrap="square" rtlCol="0">
            <a:spAutoFit/>
          </a:bodyPr>
          <a:lstStyle/>
          <a:p>
            <a:r>
              <a:rPr lang="en-US" sz="2000" b="1" dirty="0" smtClean="0"/>
              <a:t>Nucleus</a:t>
            </a:r>
            <a:endParaRPr lang="en-US" sz="2000" b="1" dirty="0"/>
          </a:p>
        </p:txBody>
      </p:sp>
      <p:cxnSp>
        <p:nvCxnSpPr>
          <p:cNvPr id="19" name="Straight Arrow Connector 18"/>
          <p:cNvCxnSpPr/>
          <p:nvPr/>
        </p:nvCxnSpPr>
        <p:spPr>
          <a:xfrm flipV="1">
            <a:off x="7570736" y="2034275"/>
            <a:ext cx="832838" cy="10286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7946104" y="1691357"/>
            <a:ext cx="1348391" cy="400110"/>
          </a:xfrm>
          <a:prstGeom prst="rect">
            <a:avLst/>
          </a:prstGeom>
          <a:noFill/>
        </p:spPr>
        <p:txBody>
          <a:bodyPr wrap="square" rtlCol="0">
            <a:spAutoFit/>
          </a:bodyPr>
          <a:lstStyle/>
          <a:p>
            <a:r>
              <a:rPr lang="en-US" sz="2000" b="1" dirty="0" smtClean="0"/>
              <a:t>Cytoplasm</a:t>
            </a:r>
            <a:endParaRPr lang="en-US" sz="2000" b="1" dirty="0"/>
          </a:p>
        </p:txBody>
      </p:sp>
      <p:cxnSp>
        <p:nvCxnSpPr>
          <p:cNvPr id="23" name="Straight Arrow Connector 22"/>
          <p:cNvCxnSpPr/>
          <p:nvPr/>
        </p:nvCxnSpPr>
        <p:spPr>
          <a:xfrm flipH="1">
            <a:off x="6584994" y="3312469"/>
            <a:ext cx="117804" cy="4025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6156691" y="3716467"/>
            <a:ext cx="1348391" cy="707886"/>
          </a:xfrm>
          <a:prstGeom prst="rect">
            <a:avLst/>
          </a:prstGeom>
          <a:noFill/>
        </p:spPr>
        <p:txBody>
          <a:bodyPr wrap="square" rtlCol="0">
            <a:spAutoFit/>
          </a:bodyPr>
          <a:lstStyle/>
          <a:p>
            <a:r>
              <a:rPr lang="en-US" sz="2000" b="1" dirty="0" smtClean="0"/>
              <a:t>Cell membrane</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70"/>
          </a:xfrm>
        </p:spPr>
        <p:txBody>
          <a:bodyPr>
            <a:normAutofit/>
          </a:bodyPr>
          <a:lstStyle/>
          <a:p>
            <a:pPr algn="just"/>
            <a:r>
              <a:rPr lang="en-US" b="1" dirty="0" smtClean="0">
                <a:solidFill>
                  <a:srgbClr val="FF0000"/>
                </a:solidFill>
                <a:latin typeface="Times New Roman" pitchFamily="18" charset="0"/>
                <a:cs typeface="Times New Roman" pitchFamily="18" charset="0"/>
              </a:rPr>
              <a:t>W</a:t>
            </a:r>
            <a:r>
              <a:rPr lang="en-US" b="1" cap="none" dirty="0" smtClean="0">
                <a:solidFill>
                  <a:srgbClr val="FF0000"/>
                </a:solidFill>
                <a:latin typeface="Times New Roman" pitchFamily="18" charset="0"/>
                <a:cs typeface="Times New Roman" pitchFamily="18" charset="0"/>
              </a:rPr>
              <a:t>hy</a:t>
            </a:r>
            <a:r>
              <a:rPr lang="en-US" b="1" dirty="0" smtClean="0">
                <a:solidFill>
                  <a:srgbClr val="FF0000"/>
                </a:solidFill>
                <a:latin typeface="Times New Roman" pitchFamily="18" charset="0"/>
                <a:cs typeface="Times New Roman" pitchFamily="18" charset="0"/>
              </a:rPr>
              <a:t> </a:t>
            </a:r>
            <a:r>
              <a:rPr lang="en-US" b="1" cap="none" dirty="0" smtClean="0">
                <a:solidFill>
                  <a:srgbClr val="FF0000"/>
                </a:solidFill>
                <a:latin typeface="Times New Roman" pitchFamily="18" charset="0"/>
                <a:cs typeface="Times New Roman" pitchFamily="18" charset="0"/>
              </a:rPr>
              <a:t>we prepare a wet mount slide</a:t>
            </a:r>
            <a:r>
              <a:rPr lang="en-US" b="1" dirty="0" smtClean="0">
                <a:solidFill>
                  <a:srgbClr val="FF0000"/>
                </a:solidFill>
                <a:latin typeface="Times New Roman" pitchFamily="18" charset="0"/>
                <a:cs typeface="Times New Roman" pitchFamily="18" charset="0"/>
              </a:rPr>
              <a:t>?</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cap="none" dirty="0">
                <a:latin typeface="Times New Roman" pitchFamily="18" charset="0"/>
                <a:cs typeface="Times New Roman" pitchFamily="18" charset="0"/>
              </a:rPr>
              <a:t>T</a:t>
            </a:r>
            <a:r>
              <a:rPr lang="en-US" cap="none" dirty="0" smtClean="0">
                <a:latin typeface="Times New Roman" pitchFamily="18" charset="0"/>
                <a:cs typeface="Times New Roman" pitchFamily="18" charset="0"/>
              </a:rPr>
              <a:t>he water helps support the sample and it fills the space between the cover slip and the slide allowing light to pass easy through the slide, the sample, and the cover slip. </a:t>
            </a:r>
            <a:endParaRPr lang="en-US" dirty="0">
              <a:latin typeface="Times New Roman" pitchFamily="18" charset="0"/>
              <a:cs typeface="Times New Roman" pitchFamily="18" charset="0"/>
            </a:endParaRPr>
          </a:p>
        </p:txBody>
      </p:sp>
      <p:cxnSp>
        <p:nvCxnSpPr>
          <p:cNvPr id="3" name="Straight Connector 2"/>
          <p:cNvCxnSpPr/>
          <p:nvPr/>
        </p:nvCxnSpPr>
        <p:spPr>
          <a:xfrm flipH="1" flipV="1">
            <a:off x="304801" y="6436431"/>
            <a:ext cx="8686799" cy="1783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5630FFC-AE15-4532-8B6D-FB47964DF21D}"/>
              </a:ext>
            </a:extLst>
          </p:cNvPr>
          <p:cNvSpPr/>
          <p:nvPr/>
        </p:nvSpPr>
        <p:spPr>
          <a:xfrm>
            <a:off x="304799" y="6503013"/>
            <a:ext cx="5715001" cy="369332"/>
          </a:xfrm>
          <a:prstGeom prst="rect">
            <a:avLst/>
          </a:prstGeom>
        </p:spPr>
        <p:txBody>
          <a:bodyPr wrap="square">
            <a:spAutoFit/>
          </a:bodyPr>
          <a:lstStyle/>
          <a:p>
            <a:pPr>
              <a:defRPr/>
            </a:pPr>
            <a:r>
              <a:rPr lang="en-GB" dirty="0"/>
              <a:t>University of </a:t>
            </a:r>
            <a:r>
              <a:rPr lang="en-GB" dirty="0" err="1"/>
              <a:t>Basrah</a:t>
            </a:r>
            <a:r>
              <a:rPr lang="en-GB" dirty="0"/>
              <a:t> – College of Dentistry– Basic Sciences</a:t>
            </a:r>
          </a:p>
        </p:txBody>
      </p:sp>
      <p:sp>
        <p:nvSpPr>
          <p:cNvPr id="5" name="Rectangle 4">
            <a:extLst>
              <a:ext uri="{FF2B5EF4-FFF2-40B4-BE49-F238E27FC236}">
                <a16:creationId xmlns:a16="http://schemas.microsoft.com/office/drawing/2014/main" id="{6E0DCB15-13AD-4BE1-A7D3-5D96B79C870C}"/>
              </a:ext>
            </a:extLst>
          </p:cNvPr>
          <p:cNvSpPr/>
          <p:nvPr/>
        </p:nvSpPr>
        <p:spPr>
          <a:xfrm>
            <a:off x="6930474" y="6455742"/>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195</Words>
  <Application>Microsoft Office PowerPoint</Application>
  <PresentationFormat>On-screen Show (4:3)</PresentationFormat>
  <Paragraphs>36</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Franklin Gothic Book</vt:lpstr>
      <vt:lpstr>Franklin Gothic Medium</vt:lpstr>
      <vt:lpstr>Times New Roman</vt:lpstr>
      <vt:lpstr>Tw Cen MT</vt:lpstr>
      <vt:lpstr>Wingdings 2</vt:lpstr>
      <vt:lpstr>Trek</vt:lpstr>
      <vt:lpstr>Droplet</vt:lpstr>
      <vt:lpstr>PowerPoint Presentation</vt:lpstr>
      <vt:lpstr>Materials:-   1- clean slide       2- cover slip  3- sticker   4- methylene blue stain  5- Distilled water  6- Rack    7- Microscope</vt:lpstr>
      <vt:lpstr>   Method:-   </vt:lpstr>
      <vt:lpstr>   4- Wash up the stain using a distilled water.     </vt:lpstr>
      <vt:lpstr>Why we prepare a wet mount slide?   The water helps support the sample and it fills the space between the cover slip and the slide allowing light to pass easy through the slide, the sample, and the cover slip.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mohammed</dc:creator>
  <cp:lastModifiedBy>hanaa ali</cp:lastModifiedBy>
  <cp:revision>26</cp:revision>
  <dcterms:created xsi:type="dcterms:W3CDTF">2015-10-10T07:34:31Z</dcterms:created>
  <dcterms:modified xsi:type="dcterms:W3CDTF">2021-01-02T08:27:51Z</dcterms:modified>
</cp:coreProperties>
</file>